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5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3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Machine Learning-Based Dynamic Pricing Engine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009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intelligent system that predicts optimal product prices using demand patterns, inventory levels, competitor data, and temporal behavior—powered by LightGBM and production-ready architecture.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CBF65-2E22-8A76-20C0-388BF44E2320}"/>
              </a:ext>
            </a:extLst>
          </p:cNvPr>
          <p:cNvSpPr txBox="1"/>
          <p:nvPr/>
        </p:nvSpPr>
        <p:spPr>
          <a:xfrm>
            <a:off x="4010140" y="5529859"/>
            <a:ext cx="7315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 Jagathishwaran Parthiban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Domain: 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</a:t>
            </a: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10</a:t>
            </a:r>
            <a:r>
              <a:rPr lang="en-IN" sz="18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January 2026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5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093" y="437674"/>
            <a:ext cx="7056120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Enterprise-Level Pricing Intelligence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093" y="1332786"/>
            <a:ext cx="240327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Technical Excellence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557093" y="1810226"/>
            <a:ext cx="358140" cy="358140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397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74301" y="1861899"/>
            <a:ext cx="60467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True dynamic pricing engine—not rule-based heuristics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57093" y="2486620"/>
            <a:ext cx="358140" cy="358140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397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074301" y="2538293"/>
            <a:ext cx="60467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ML-driven with time-series integrity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7093" y="3163014"/>
            <a:ext cx="358140" cy="358140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397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074301" y="3214688"/>
            <a:ext cx="60467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Leakage-free validation methodology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57093" y="3839408"/>
            <a:ext cx="358140" cy="358140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397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74301" y="3891082"/>
            <a:ext cx="60467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Business-aware feature engineering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57093" y="4515803"/>
            <a:ext cx="358140" cy="358140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397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74301" y="4567476"/>
            <a:ext cx="6046708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Production-ready architecture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517011" y="1332786"/>
            <a:ext cx="251805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Applications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517011" y="1810226"/>
            <a:ext cx="6563916" cy="1026200"/>
          </a:xfrm>
          <a:prstGeom prst="roundRect">
            <a:avLst>
              <a:gd name="adj" fmla="val 651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698938" y="1992154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E-Commerce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98938" y="2399824"/>
            <a:ext cx="620006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Real-time pricing across thousands of SKUs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517011" y="2995493"/>
            <a:ext cx="6563916" cy="1026200"/>
          </a:xfrm>
          <a:prstGeom prst="roundRect">
            <a:avLst>
              <a:gd name="adj" fmla="val 651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698938" y="3177421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Retail Optimization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698938" y="3585091"/>
            <a:ext cx="620006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Supply chain and markdown strategy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7517011" y="4180761"/>
            <a:ext cx="6563916" cy="1026200"/>
          </a:xfrm>
          <a:prstGeom prst="roundRect">
            <a:avLst>
              <a:gd name="adj" fmla="val 651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7698938" y="4362688"/>
            <a:ext cx="1999536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Forecasting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698938" y="4770358"/>
            <a:ext cx="620006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Predictable topline planning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517011" y="5366028"/>
            <a:ext cx="6563916" cy="1026200"/>
          </a:xfrm>
          <a:prstGeom prst="roundRect">
            <a:avLst>
              <a:gd name="adj" fmla="val 651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7698938" y="5547955"/>
            <a:ext cx="2011085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Competitive Strategy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698938" y="5955625"/>
            <a:ext cx="620006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Market-responsive positioning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292451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A73211-7934-337A-CB01-BB0D14625B61}"/>
              </a:ext>
            </a:extLst>
          </p:cNvPr>
          <p:cNvSpPr txBox="1"/>
          <p:nvPr/>
        </p:nvSpPr>
        <p:spPr>
          <a:xfrm>
            <a:off x="0" y="2327642"/>
            <a:ext cx="14630400" cy="2290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19800"/>
              </a:lnSpc>
              <a:buNone/>
            </a:pPr>
            <a:r>
              <a:rPr lang="en-US" sz="9600" b="1" dirty="0">
                <a:solidFill>
                  <a:schemeClr val="accent3"/>
                </a:solidFill>
                <a:latin typeface="Bahnschrift SemiBold" panose="020B0502040204020203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9600" dirty="0">
              <a:solidFill>
                <a:schemeClr val="accent3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6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336" y="465415"/>
            <a:ext cx="478583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Business Challenge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336" y="1417320"/>
            <a:ext cx="299323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Static Pricing Falls Short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2336" y="1903809"/>
            <a:ext cx="790217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Traditional fixed pricing can't adapt to: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336" y="2326958"/>
            <a:ext cx="790217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Real-time demand fluctuations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336" y="2656999"/>
            <a:ext cx="790217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pressure dynamics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2336" y="2987040"/>
            <a:ext cx="790217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Competitive price movements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336" y="3317081"/>
            <a:ext cx="790217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Seasonal and temporal patterns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336" y="3740229"/>
            <a:ext cx="7902178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Manual updates are too slow and resource-intensive for competitive markets with hundreds of products.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30" y="943403"/>
            <a:ext cx="5130522" cy="513052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415528" y="5145048"/>
            <a:ext cx="8499515" cy="1667232"/>
          </a:xfrm>
          <a:prstGeom prst="roundRect">
            <a:avLst>
              <a:gd name="adj" fmla="val 426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883324" y="5264836"/>
            <a:ext cx="507683" cy="507683"/>
          </a:xfrm>
          <a:prstGeom prst="roundRect">
            <a:avLst>
              <a:gd name="adj" fmla="val 18009438"/>
            </a:avLst>
          </a:prstGeom>
          <a:solidFill>
            <a:srgbClr val="E6DED2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865" y="5404377"/>
            <a:ext cx="228481" cy="22848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83324" y="5941706"/>
            <a:ext cx="211574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Solution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861029" y="6291281"/>
            <a:ext cx="13092112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ML-driven system that automatically predicts optimal prices across multiple products in real-time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5196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92204"/>
            <a:ext cx="6921460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End-to-End System Architecture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8" y="1409343"/>
            <a:ext cx="894874" cy="10739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0213" y="1588294"/>
            <a:ext cx="245114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Server Data Layer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700213" y="1975247"/>
            <a:ext cx="1230380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Historical train and test datasets with product, pricing, and market data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8" y="2483287"/>
            <a:ext cx="894874" cy="10739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0213" y="2662238"/>
            <a:ext cx="30368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Python Feature Engineering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700213" y="3049191"/>
            <a:ext cx="1230380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Time-series transformations, lag features, business logic integration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" y="3557230"/>
            <a:ext cx="894874" cy="10739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00213" y="3736181"/>
            <a:ext cx="264866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LightGBM Pricing Model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00213" y="4123134"/>
            <a:ext cx="1230380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Gradient boosting regressor optimized for non-linear pricing patterns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88" y="4631174"/>
            <a:ext cx="894874" cy="10739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00213" y="4810125"/>
            <a:ext cx="263294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Price Predictions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700213" y="5197078"/>
            <a:ext cx="1230380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Daily forecasts for each product with confidence intervals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8" y="5705118"/>
            <a:ext cx="894874" cy="10739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00213" y="5884069"/>
            <a:ext cx="227397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Intelligence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700213" y="6271022"/>
            <a:ext cx="1230380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Monthly aggregation and Tableau-ready visualization outputs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626388" y="6980396"/>
            <a:ext cx="13377624" cy="760333"/>
          </a:xfrm>
          <a:prstGeom prst="roundRect">
            <a:avLst>
              <a:gd name="adj" fmla="val 9887"/>
            </a:avLst>
          </a:prstGeom>
          <a:solidFill>
            <a:srgbClr val="DDDAD4"/>
          </a:solidFill>
          <a:ln/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9" y="7253049"/>
            <a:ext cx="223718" cy="17895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208008" y="7203996"/>
            <a:ext cx="1261705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Production-grade pipeline designed for enterprise deployment—not a prototype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982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763786"/>
            <a:ext cx="7641193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Foundation &amp; Feature Engineering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403" y="2642235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Data Sources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51403" y="3259455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From SQL Server: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1403" y="3795951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 ID &amp; Timestamp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403" y="4214455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Base Price History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1403" y="4632960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Demand Index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1403" y="5051465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Levels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1403" y="5469969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Competitor Pricing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1403" y="5888474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Seasonal Indicators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1438" y="2642235"/>
            <a:ext cx="322040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Engineered Features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4841438" y="3259455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Temporal: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1438" y="3795951"/>
            <a:ext cx="355877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Month, Day of Year, Weekend flags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1438" y="4675823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Lag Features: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41438" y="5212318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Price (1-day &amp; 7-day lookback)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841438" y="5748814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Business Logic: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4841438" y="6285309"/>
            <a:ext cx="35587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Price Gap (vs competitor)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4841438" y="6703814"/>
            <a:ext cx="3558778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Inventory Pressure (demand/inventory ratio)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429319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557" y="507206"/>
            <a:ext cx="7852886" cy="115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Time-Series Rigor &amp; Leakage Prevention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557" y="1936671"/>
            <a:ext cx="7852886" cy="1403509"/>
          </a:xfrm>
          <a:prstGeom prst="roundRect">
            <a:avLst>
              <a:gd name="adj" fmla="val 552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68417" y="1959531"/>
            <a:ext cx="737830" cy="1357789"/>
          </a:xfrm>
          <a:prstGeom prst="roundRect">
            <a:avLst>
              <a:gd name="adj" fmla="val 6783"/>
            </a:avLst>
          </a:prstGeom>
          <a:solidFill>
            <a:srgbClr val="E6DED2">
              <a:alpha val="50000"/>
            </a:srgbClr>
          </a:solidFill>
          <a:ln/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895112" y="2465427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90675" y="2143958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Temporal Ordering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590675" y="2542818"/>
            <a:ext cx="670048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All data sorted by product ID and timestamp—maintaining chronological integrity throughout the pipeline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45557" y="3524607"/>
            <a:ext cx="7852886" cy="1403509"/>
          </a:xfrm>
          <a:prstGeom prst="roundRect">
            <a:avLst>
              <a:gd name="adj" fmla="val 552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668417" y="3547467"/>
            <a:ext cx="737830" cy="1357789"/>
          </a:xfrm>
          <a:prstGeom prst="roundRect">
            <a:avLst>
              <a:gd name="adj" fmla="val 6783"/>
            </a:avLst>
          </a:prstGeom>
          <a:solidFill>
            <a:srgbClr val="E6DED2">
              <a:alpha val="50000"/>
            </a:srgbClr>
          </a:solidFill>
          <a:ln/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95112" y="4053364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90675" y="3731895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Time-Based Split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590675" y="4130754"/>
            <a:ext cx="670048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80/20 train/test split based on time, not random sampling—ensures model sees only historical data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45557" y="5112544"/>
            <a:ext cx="7852886" cy="1403509"/>
          </a:xfrm>
          <a:prstGeom prst="roundRect">
            <a:avLst>
              <a:gd name="adj" fmla="val 552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68417" y="5135404"/>
            <a:ext cx="737830" cy="1357789"/>
          </a:xfrm>
          <a:prstGeom prst="roundRect">
            <a:avLst>
              <a:gd name="adj" fmla="val 6783"/>
            </a:avLst>
          </a:prstGeom>
          <a:solidFill>
            <a:srgbClr val="E6DED2">
              <a:alpha val="50000"/>
            </a:srgbClr>
          </a:solidFill>
          <a:ln/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895112" y="5641300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590675" y="5319832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Lag Feature Strategy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590675" y="5718691"/>
            <a:ext cx="6700480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Last 7 days of training data appended to test set—provides correct lookback values for future predictions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922258" y="6931104"/>
            <a:ext cx="7576185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Industry best practice: No future data leakage. Every prediction uses only information that would be available at prediction time.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45557" y="6723578"/>
            <a:ext cx="22860" cy="1005126"/>
          </a:xfrm>
          <a:prstGeom prst="rect">
            <a:avLst/>
          </a:prstGeom>
          <a:solidFill>
            <a:srgbClr val="9C9283"/>
          </a:solidFill>
          <a:ln/>
        </p:spPr>
      </p:sp>
    </p:spTree>
    <p:extLst>
      <p:ext uri="{BB962C8B-B14F-4D97-AF65-F5344CB8AC3E}">
        <p14:creationId xmlns:p14="http://schemas.microsoft.com/office/powerpoint/2010/main" val="287220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504587"/>
            <a:ext cx="576095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Selection Rationale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3" y="1559481"/>
            <a:ext cx="5069681" cy="50696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67199" y="1536621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Why LightGBM?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167199" y="2184559"/>
            <a:ext cx="91678" cy="91678"/>
          </a:xfrm>
          <a:prstGeom prst="roundRect">
            <a:avLst>
              <a:gd name="adj" fmla="val 498702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442353" y="2087047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Non-Linear Mastery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42353" y="2557224"/>
            <a:ext cx="755332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Captures complex pricing behaviors that linear models miss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67199" y="3315176"/>
            <a:ext cx="91678" cy="91678"/>
          </a:xfrm>
          <a:prstGeom prst="roundRect">
            <a:avLst>
              <a:gd name="adj" fmla="val 498702"/>
            </a:avLst>
          </a:prstGeom>
          <a:solidFill>
            <a:srgbClr val="E6DED2"/>
          </a:solidFill>
          <a:ln/>
        </p:spPr>
      </p:sp>
      <p:sp>
        <p:nvSpPr>
          <p:cNvPr id="9" name="Text 6"/>
          <p:cNvSpPr/>
          <p:nvPr/>
        </p:nvSpPr>
        <p:spPr>
          <a:xfrm>
            <a:off x="6442353" y="321766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Synergy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442353" y="3687842"/>
            <a:ext cx="755332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Excels with mixed temporal and business features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67199" y="4445794"/>
            <a:ext cx="91678" cy="91678"/>
          </a:xfrm>
          <a:prstGeom prst="roundRect">
            <a:avLst>
              <a:gd name="adj" fmla="val 498702"/>
            </a:avLst>
          </a:prstGeom>
          <a:solidFill>
            <a:srgbClr val="E6DED2"/>
          </a:solidFill>
          <a:ln/>
        </p:spPr>
      </p:sp>
      <p:sp>
        <p:nvSpPr>
          <p:cNvPr id="12" name="Text 9"/>
          <p:cNvSpPr/>
          <p:nvPr/>
        </p:nvSpPr>
        <p:spPr>
          <a:xfrm>
            <a:off x="6442353" y="4348282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Production Speed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42353" y="4818459"/>
            <a:ext cx="755332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Fast training and inference—scalable to thousands of products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67199" y="5576411"/>
            <a:ext cx="91678" cy="91678"/>
          </a:xfrm>
          <a:prstGeom prst="roundRect">
            <a:avLst>
              <a:gd name="adj" fmla="val 498702"/>
            </a:avLst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6442353" y="5478899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Memory Efficient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42353" y="5949077"/>
            <a:ext cx="755332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Handles large datasets without infrastructure burden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2223" y="6786801"/>
            <a:ext cx="4326255" cy="1072396"/>
          </a:xfrm>
          <a:prstGeom prst="roundRect">
            <a:avLst>
              <a:gd name="adj" fmla="val 718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833318" y="697789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Type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33318" y="7374612"/>
            <a:ext cx="394406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LightGBM Regressor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5151953" y="6786801"/>
            <a:ext cx="4326374" cy="1072396"/>
          </a:xfrm>
          <a:prstGeom prst="roundRect">
            <a:avLst>
              <a:gd name="adj" fmla="val 718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5343049" y="697789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 Variable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5343049" y="7374612"/>
            <a:ext cx="394418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Next-day product price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9661803" y="6786801"/>
            <a:ext cx="4326255" cy="1072396"/>
          </a:xfrm>
          <a:prstGeom prst="roundRect">
            <a:avLst>
              <a:gd name="adj" fmla="val 718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24" name="Text 21"/>
          <p:cNvSpPr/>
          <p:nvPr/>
        </p:nvSpPr>
        <p:spPr>
          <a:xfrm>
            <a:off x="9852898" y="697789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Prediction Horizon</a:t>
            </a:r>
            <a:endParaRPr lang="en-US" sz="1800" dirty="0"/>
          </a:p>
        </p:txBody>
      </p:sp>
      <p:sp>
        <p:nvSpPr>
          <p:cNvPr id="25" name="Text 22"/>
          <p:cNvSpPr/>
          <p:nvPr/>
        </p:nvSpPr>
        <p:spPr>
          <a:xfrm>
            <a:off x="9852898" y="7374612"/>
            <a:ext cx="394406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Daily forecasts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498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624" y="480536"/>
            <a:ext cx="5893475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Performance Metrics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2833807" y="2511981"/>
            <a:ext cx="2149673" cy="436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96%</a:t>
            </a:r>
            <a:endParaRPr lang="en-US" sz="3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44" y="1419701"/>
            <a:ext cx="2621637" cy="2621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16423" y="4259580"/>
            <a:ext cx="218467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Accuracy Range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1624" y="4637365"/>
            <a:ext cx="659439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R² Score indicating strong predictive power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646563" y="2511981"/>
            <a:ext cx="2149673" cy="436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3%</a:t>
            </a:r>
            <a:endParaRPr lang="en-US" sz="3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1419701"/>
            <a:ext cx="2621637" cy="26216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629180" y="4259580"/>
            <a:ext cx="218467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MAPE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424380" y="4637365"/>
            <a:ext cx="659439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Mean Absolute Percentage Error—business-friendly metric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11624" y="5288161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Technical Metrics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611624" y="5790486"/>
            <a:ext cx="649045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R² Score:</a:t>
            </a: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0.96–0.97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11624" y="6131123"/>
            <a:ext cx="649045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MAE:</a:t>
            </a: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Very low absolute error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611624" y="6471761"/>
            <a:ext cx="649045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RMSE:</a:t>
            </a: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Minimal squared error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535942" y="5288161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What This Means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7535942" y="5790486"/>
            <a:ext cx="649045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Strong generalization to unseen data. No signs of overfitting. Model performs consistently across all product categories.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611624" y="7008971"/>
            <a:ext cx="13407152" cy="742355"/>
          </a:xfrm>
          <a:prstGeom prst="roundRect">
            <a:avLst>
              <a:gd name="adj" fmla="val 9889"/>
            </a:avLst>
          </a:prstGeom>
          <a:solidFill>
            <a:srgbClr val="DDDAD4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9" y="7280077"/>
            <a:ext cx="218361" cy="17466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79314" y="7227213"/>
            <a:ext cx="1266479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3% prediction error translates to highly reliable pricing decisions—acceptable for enterprise deployment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45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353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Price Forecasting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983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Test 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Same feature engineering pipeline applied to future time periods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238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Lag Feature Generation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Historical prices used to create lookback features for forecasting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633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Business Rules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Competitive pressure and inventory-demand dynamics incorporated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Encoding Alignment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One-hot encoding matches training schema exactly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41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Prediction Generation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Daily predicted prices output for each product in portfolio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4236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050" y="465892"/>
            <a:ext cx="6143387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Monthly Business Intelligence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3050" y="1418868"/>
            <a:ext cx="256901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Aggregation Strategy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3050" y="1905952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Daily predictions rolled up to monthly views for strategic decision-making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3050" y="2329339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Comparative Analysis: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3050" y="2752725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Actual (base) prices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3050" y="3083004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ML-predicted prices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3050" y="3413284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Price gap analysis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3050" y="3836670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Coverage: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3050" y="4260056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January, February, March forecasts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3050" y="4590336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23 products analyzed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3050" y="4920615"/>
            <a:ext cx="7208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Tableau-ready format</a:t>
            </a:r>
            <a:endParaRPr lang="en-US" sz="13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37" y="442733"/>
            <a:ext cx="5822513" cy="5822513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50" y="6588144"/>
            <a:ext cx="423505" cy="42350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228249" y="6688751"/>
            <a:ext cx="257972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Impact Analysis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1228249" y="7054988"/>
            <a:ext cx="3705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Quantify pricing strategy changes on topline revenue</a:t>
            </a:r>
            <a:endParaRPr lang="en-US" sz="13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048" y="6588144"/>
            <a:ext cx="423505" cy="42350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780246" y="6688751"/>
            <a:ext cx="233017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Product-Level Strategy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5780246" y="7054988"/>
            <a:ext cx="3705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Identify which products benefit most from dynamic pricing</a:t>
            </a:r>
            <a:endParaRPr lang="en-US" sz="13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7045" y="6588144"/>
            <a:ext cx="423505" cy="42350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332244" y="6688751"/>
            <a:ext cx="211800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Seasonal Planning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0332244" y="7054988"/>
            <a:ext cx="370510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 temporal patterns for future quarters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8149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648</Words>
  <Application>Microsoft Office PowerPoint</Application>
  <PresentationFormat>Custom</PresentationFormat>
  <Paragraphs>135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Bahnschrift SemiBold</vt:lpstr>
      <vt:lpstr>Noto Serif</vt:lpstr>
      <vt:lpstr>Noto Serif Light</vt:lpstr>
      <vt:lpstr>Noto Serif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JAGATHISHWARAN P</cp:lastModifiedBy>
  <cp:revision>4</cp:revision>
  <dcterms:created xsi:type="dcterms:W3CDTF">2026-01-05T17:00:10Z</dcterms:created>
  <dcterms:modified xsi:type="dcterms:W3CDTF">2026-01-06T13:57:28Z</dcterms:modified>
</cp:coreProperties>
</file>